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6" r:id="rId2"/>
  </p:sldMasterIdLst>
  <p:notesMasterIdLst>
    <p:notesMasterId r:id="rId35"/>
  </p:notesMasterIdLst>
  <p:handoutMasterIdLst>
    <p:handoutMasterId r:id="rId36"/>
  </p:handoutMasterIdLst>
  <p:sldIdLst>
    <p:sldId id="347" r:id="rId3"/>
    <p:sldId id="359" r:id="rId4"/>
    <p:sldId id="358" r:id="rId5"/>
    <p:sldId id="360" r:id="rId6"/>
    <p:sldId id="362" r:id="rId7"/>
    <p:sldId id="270" r:id="rId8"/>
    <p:sldId id="271" r:id="rId9"/>
    <p:sldId id="350" r:id="rId10"/>
    <p:sldId id="355" r:id="rId11"/>
    <p:sldId id="311" r:id="rId12"/>
    <p:sldId id="299" r:id="rId13"/>
    <p:sldId id="285" r:id="rId14"/>
    <p:sldId id="324" r:id="rId15"/>
    <p:sldId id="325" r:id="rId16"/>
    <p:sldId id="352" r:id="rId17"/>
    <p:sldId id="294" r:id="rId18"/>
    <p:sldId id="295" r:id="rId19"/>
    <p:sldId id="331" r:id="rId20"/>
    <p:sldId id="332" r:id="rId21"/>
    <p:sldId id="304" r:id="rId22"/>
    <p:sldId id="333" r:id="rId23"/>
    <p:sldId id="337" r:id="rId24"/>
    <p:sldId id="339" r:id="rId25"/>
    <p:sldId id="340" r:id="rId26"/>
    <p:sldId id="341" r:id="rId27"/>
    <p:sldId id="356" r:id="rId28"/>
    <p:sldId id="343" r:id="rId29"/>
    <p:sldId id="345" r:id="rId30"/>
    <p:sldId id="344" r:id="rId31"/>
    <p:sldId id="348" r:id="rId32"/>
    <p:sldId id="353" r:id="rId33"/>
    <p:sldId id="354" r:id="rId34"/>
  </p:sldIdLst>
  <p:sldSz cx="9144000" cy="6858000" type="screen4x3"/>
  <p:notesSz cx="6797675" cy="9926638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>
        <p:scale>
          <a:sx n="90" d="100"/>
          <a:sy n="90" d="100"/>
        </p:scale>
        <p:origin x="-158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pPr>
              <a:defRPr/>
            </a:pPr>
            <a:fld id="{CF8F5556-E97B-463B-AA4E-DB12BE7A780A}" type="datetimeFigureOut">
              <a:rPr lang="sl-SI"/>
              <a:pPr>
                <a:defRPr/>
              </a:pPr>
              <a:t>17.3.2016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pPr>
              <a:defRPr/>
            </a:pPr>
            <a:fld id="{D8C0B127-C8AF-49FB-B50F-C813CB58A6E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4993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pPr>
              <a:defRPr/>
            </a:pPr>
            <a:fld id="{0C039634-98B1-4F9E-BE79-31DDF99A4EF4}" type="datetimeFigureOut">
              <a:rPr lang="sl-SI"/>
              <a:pPr>
                <a:defRPr/>
              </a:pPr>
              <a:t>17.3.2016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sl-S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pPr>
              <a:defRPr/>
            </a:pPr>
            <a:fld id="{229B6F76-4DFE-437C-927B-F57C459ECD0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2755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9B6F76-4DFE-437C-927B-F57C459ECD08}" type="slidenum">
              <a:rPr lang="sl-SI" smtClean="0"/>
              <a:pPr>
                <a:defRPr/>
              </a:pPr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926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365" indent="-287832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331" indent="-230266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864" indent="-230266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2396" indent="-230266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2929" indent="-230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3460" indent="-230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3993" indent="-230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525" indent="-230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6D57479-BC4A-4465-8C91-654A73C68738}" type="slidenum">
              <a:rPr lang="sl-SI" altLang="sl-SI">
                <a:latin typeface="Arial" charset="0"/>
              </a:rPr>
              <a:pPr/>
              <a:t>25</a:t>
            </a:fld>
            <a:endParaRPr lang="sl-SI" altLang="sl-SI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365" indent="-287832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331" indent="-230266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864" indent="-230266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2396" indent="-230266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2929" indent="-230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3460" indent="-230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3993" indent="-230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525" indent="-230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0EBB151-D25E-449E-B882-BF10BD346007}" type="slidenum">
              <a:rPr lang="sl-SI" altLang="sl-SI">
                <a:latin typeface="Arial" charset="0"/>
              </a:rPr>
              <a:pPr/>
              <a:t>27</a:t>
            </a:fld>
            <a:endParaRPr lang="sl-SI" altLang="sl-SI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A5B4-34D4-49A3-890B-EA04CACE0B7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AE8F2-8AA1-41DB-91A5-F39235FB6FE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29778-BFD6-425E-98B9-D7AF00A3A17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BB624-8D63-49EB-B58D-D4A1EF658EB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DAE24-9F01-41DB-9400-5A2902B0C74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FA696-BD60-48CD-9501-9015AEAE587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7DAE7-1989-4732-91A6-3765456F6B8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91B31-B497-45E5-B9A2-74425ACBAB0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176D-CA28-4FB9-892F-808957AC6BA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136FF-3495-4CF1-868E-DEE982773CA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96650-30D2-4174-90EB-C90C29EB47B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A26F-5EA6-4E89-BA87-B73000E000F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53F2-5CEA-4CFD-BA83-829F857FEC9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38FC-C7E9-42CC-B350-17555A54442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F286D-DEE5-42BB-8BE0-9D372F28C0B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E4E12-058B-4157-A602-055BC69C3D2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E91EE-139B-4BF4-BBA6-38A8860B758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4DA29-50BF-4BCE-8925-175C837CAAF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9F271-62AA-48E0-B2FF-54B99DC67C3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ECFB-7111-4A3D-9289-95B8DC5A848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8B8D1-ABC6-4910-A396-2C245B9950F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941E2-163A-43A6-BD68-DCD3DEADDF0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94B2247-0E2D-4728-82C8-57D6695990A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1031" name="Picture 7" descr="PRVA_clanica_logo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488" y="115888"/>
            <a:ext cx="2028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▪"/>
        <a:defRPr sz="24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–"/>
        <a:defRPr sz="2000">
          <a:solidFill>
            <a:schemeClr val="tx1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•"/>
        <a:defRPr sz="2000">
          <a:solidFill>
            <a:schemeClr val="tx1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557338"/>
            <a:ext cx="8229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2296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CDAD84B-C48F-4D3D-885F-837CB0E8D0D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2055" name="Picture 7" descr="Prva1KOCK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24852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–"/>
        <a:defRPr sz="2000">
          <a:solidFill>
            <a:schemeClr val="tx1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zracunaj.prva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i.gregorcic@prva.net" TargetMode="External"/><Relationship Id="rId2" Type="http://schemas.openxmlformats.org/officeDocument/2006/relationships/hyperlink" Target="mailto:ekart.miro@gmail.c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412776"/>
            <a:ext cx="59766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3600" dirty="0" smtClean="0"/>
          </a:p>
          <a:p>
            <a:pPr algn="ctr"/>
            <a:r>
              <a:rPr lang="sl-SI" sz="3600" dirty="0" smtClean="0"/>
              <a:t>ZPIZ-2</a:t>
            </a:r>
          </a:p>
          <a:p>
            <a:pPr algn="ctr"/>
            <a:r>
              <a:rPr lang="sl-SI" sz="3600" dirty="0" smtClean="0"/>
              <a:t>DODATNO </a:t>
            </a:r>
            <a:r>
              <a:rPr lang="sl-SI" sz="3600" dirty="0" smtClean="0"/>
              <a:t>POKOJNINSKO ZAVAROVANJE</a:t>
            </a:r>
          </a:p>
          <a:p>
            <a:pPr algn="ctr"/>
            <a:endParaRPr lang="sl-SI" sz="3600" dirty="0"/>
          </a:p>
          <a:p>
            <a:pPr algn="ctr"/>
            <a:r>
              <a:rPr lang="sl-SI" sz="2000" dirty="0" smtClean="0"/>
              <a:t>MORAVSKE TOPLICE, 18.3.2016</a:t>
            </a:r>
            <a:endParaRPr lang="sl-SI" sz="2000" dirty="0"/>
          </a:p>
          <a:p>
            <a:pPr algn="ctr"/>
            <a:endParaRPr lang="sl-SI" sz="2000" dirty="0" smtClean="0"/>
          </a:p>
          <a:p>
            <a:pPr algn="ctr"/>
            <a:endParaRPr lang="sl-SI" sz="2000" dirty="0"/>
          </a:p>
          <a:p>
            <a:pPr algn="ctr"/>
            <a:r>
              <a:rPr lang="sl-SI" sz="2000" dirty="0" smtClean="0"/>
              <a:t>MIROSLAV EKART, univ.dipl. prav.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8781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PROSTOVOLJNO DODATNO POKOJNINSKO ZAVAROVANJE (PDPZ)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827584" y="2060848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b="1" dirty="0" smtClean="0">
                <a:latin typeface="Trebuchet MS" pitchFamily="34" charset="0"/>
              </a:rPr>
              <a:t>DRUGI POKOJNINSKI STEBER (PDPZ) je urejen v Zakonu o pokojninskem in invalidskem zavarovanju (ZPIZ-1). Začetek v letu 2000. Sedaj velja od 1.1.2013 dalje ZPIZ-2.</a:t>
            </a:r>
          </a:p>
          <a:p>
            <a:endParaRPr lang="sl-SI" b="1" dirty="0" smtClean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l-SI" b="1" dirty="0" smtClean="0">
                <a:latin typeface="Trebuchet MS" pitchFamily="34" charset="0"/>
              </a:rPr>
              <a:t>Zakon ima približno 400 členov, od česar je polovica namenjena državnemu (obveznemu) zavarovanju, polovica pa </a:t>
            </a:r>
            <a:r>
              <a:rPr lang="sl-SI" b="1" dirty="0">
                <a:latin typeface="Trebuchet MS" pitchFamily="34" charset="0"/>
              </a:rPr>
              <a:t> </a:t>
            </a:r>
            <a:r>
              <a:rPr lang="sl-SI" b="1" dirty="0" smtClean="0">
                <a:latin typeface="Trebuchet MS" pitchFamily="34" charset="0"/>
              </a:rPr>
              <a:t>DPZ.</a:t>
            </a:r>
          </a:p>
          <a:p>
            <a:pPr>
              <a:buFont typeface="Arial" pitchFamily="34" charset="0"/>
              <a:buChar char="•"/>
            </a:pPr>
            <a:endParaRPr lang="sl-SI" b="1" dirty="0" smtClean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l-SI" b="1" dirty="0" smtClean="0">
                <a:latin typeface="Trebuchet MS" pitchFamily="34" charset="0"/>
              </a:rPr>
              <a:t> PDPZ se deli na:</a:t>
            </a:r>
          </a:p>
          <a:p>
            <a:pPr>
              <a:buFontTx/>
              <a:buChar char="-"/>
            </a:pPr>
            <a:r>
              <a:rPr lang="sl-SI" b="1" dirty="0" smtClean="0">
                <a:latin typeface="Trebuchet MS" pitchFamily="34" charset="0"/>
              </a:rPr>
              <a:t>“čisto” prostovoljno zavarovanje (9 ponudnikov na trgu)</a:t>
            </a:r>
          </a:p>
          <a:p>
            <a:pPr>
              <a:buFontTx/>
              <a:buChar char="-"/>
            </a:pPr>
            <a:r>
              <a:rPr lang="sl-SI" b="1" dirty="0" smtClean="0">
                <a:latin typeface="Trebuchet MS" pitchFamily="34" charset="0"/>
              </a:rPr>
              <a:t> zavarovanje javnih uslužbencev (obvezno) v zaprtem skladu ZVPSJU</a:t>
            </a:r>
          </a:p>
          <a:p>
            <a:pPr>
              <a:buFontTx/>
              <a:buChar char="-"/>
            </a:pPr>
            <a:endParaRPr lang="sl-SI" b="1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sl-SI" b="1" dirty="0" smtClean="0">
                <a:latin typeface="Trebuchet MS" pitchFamily="34" charset="0"/>
              </a:rPr>
              <a:t>Skupaj je okrog 550.000 zavarovancev, od tega 200.000 javnih uslužbencev</a:t>
            </a:r>
          </a:p>
          <a:p>
            <a:pPr>
              <a:buFontTx/>
              <a:buChar char="-"/>
            </a:pPr>
            <a:r>
              <a:rPr lang="sl-SI" b="1" dirty="0" smtClean="0">
                <a:latin typeface="Trebuchet MS" pitchFamily="34" charset="0"/>
              </a:rPr>
              <a:t>6.500 podjetij</a:t>
            </a:r>
          </a:p>
          <a:p>
            <a:pPr>
              <a:buFontTx/>
              <a:buChar char="-"/>
            </a:pPr>
            <a:r>
              <a:rPr lang="sl-SI" b="1" dirty="0" smtClean="0">
                <a:latin typeface="Trebuchet MS" pitchFamily="34" charset="0"/>
              </a:rPr>
              <a:t>10.000 prejemnikov dodatne pokojninske rente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dodatno pokojninsko varčevanje?</a:t>
            </a:r>
            <a:endParaRPr lang="sl-SI" dirty="0"/>
          </a:p>
        </p:txBody>
      </p:sp>
      <p:pic>
        <p:nvPicPr>
          <p:cNvPr id="3" name="Picture 2" descr="I:\PRODAJA\TRŽNO KOMUNICIRANJE\ZAVAROVANJA IN DPZ - BROŠURE IN PRODAJNA GRADIVA\Renta\dosmrtna rent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554461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71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6686"/>
            <a:ext cx="8229600" cy="1143000"/>
          </a:xfrm>
        </p:spPr>
        <p:txBody>
          <a:bodyPr/>
          <a:lstStyle/>
          <a:p>
            <a:r>
              <a:rPr lang="sl-SI" dirty="0" smtClean="0"/>
              <a:t>Osebni račun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949280"/>
          </a:xfrm>
        </p:spPr>
        <p:txBody>
          <a:bodyPr/>
          <a:lstStyle/>
          <a:p>
            <a:endParaRPr lang="sl-SI" sz="1800" dirty="0" smtClean="0"/>
          </a:p>
          <a:p>
            <a:r>
              <a:rPr lang="sl-SI" sz="1800" dirty="0" smtClean="0"/>
              <a:t>Zavarovanec, ki je vključen v PDZP ima pri izvajalcu poseben osebni račun (polica).</a:t>
            </a:r>
          </a:p>
          <a:p>
            <a:pPr marL="0" indent="0">
              <a:buNone/>
            </a:pPr>
            <a:endParaRPr lang="sl-SI" sz="1800" dirty="0" smtClean="0"/>
          </a:p>
          <a:p>
            <a:r>
              <a:rPr lang="sl-SI" sz="1800" dirty="0" smtClean="0"/>
              <a:t>Vsa </a:t>
            </a:r>
            <a:r>
              <a:rPr lang="sl-SI" sz="1800" dirty="0"/>
              <a:t>sredstva, ki so zbrana na osebnem računu </a:t>
            </a:r>
            <a:r>
              <a:rPr lang="sl-SI" sz="1800" dirty="0" smtClean="0"/>
              <a:t>zavarovanca</a:t>
            </a:r>
            <a:r>
              <a:rPr lang="sl-SI" sz="1800" dirty="0"/>
              <a:t>, so njegova trajna </a:t>
            </a:r>
            <a:r>
              <a:rPr lang="sl-SI" sz="1800" dirty="0" smtClean="0"/>
              <a:t>last.</a:t>
            </a:r>
          </a:p>
          <a:p>
            <a:pPr marL="0" indent="0">
              <a:buNone/>
            </a:pPr>
            <a:endParaRPr lang="sl-SI" sz="1800" dirty="0" smtClean="0"/>
          </a:p>
          <a:p>
            <a:r>
              <a:rPr lang="sl-SI" sz="1800" dirty="0" smtClean="0"/>
              <a:t>Zavarovanec ima zajamčeno donosnost na vplačano premijo (razen če želi drugače).</a:t>
            </a:r>
          </a:p>
          <a:p>
            <a:pPr marL="0" indent="0">
              <a:buNone/>
            </a:pPr>
            <a:endParaRPr lang="sl-SI" sz="1800" dirty="0"/>
          </a:p>
          <a:p>
            <a:r>
              <a:rPr lang="sl-SI" sz="1800" dirty="0" smtClean="0"/>
              <a:t>V primeru smrti so sredstva zbrana na osebnem računu dedovana upravičencu, ki ga sam izbere.</a:t>
            </a:r>
          </a:p>
          <a:p>
            <a:pPr marL="0" indent="0">
              <a:buNone/>
            </a:pPr>
            <a:endParaRPr lang="sl-SI" sz="1800" dirty="0" smtClean="0"/>
          </a:p>
          <a:p>
            <a:r>
              <a:rPr lang="sl-SI" sz="1800" dirty="0" smtClean="0"/>
              <a:t>Predmet dedovanja so lahko tudi sredstva v fazi izplačila rente, odvisno od produkta.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4071699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Plačevanje premij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z="2000" dirty="0" smtClean="0">
                <a:solidFill>
                  <a:srgbClr val="000000"/>
                </a:solidFill>
              </a:rPr>
              <a:t>Plačilo premij: </a:t>
            </a:r>
            <a:r>
              <a:rPr lang="sl-SI" sz="2000" dirty="0">
                <a:solidFill>
                  <a:srgbClr val="000000"/>
                </a:solidFill>
              </a:rPr>
              <a:t>letno, polletno, kvartalno, </a:t>
            </a:r>
            <a:r>
              <a:rPr lang="sl-SI" sz="2000" dirty="0" smtClean="0">
                <a:solidFill>
                  <a:srgbClr val="000000"/>
                </a:solidFill>
              </a:rPr>
              <a:t>mesečno,</a:t>
            </a:r>
          </a:p>
          <a:p>
            <a:pPr marL="0" lvl="0" indent="0">
              <a:buNone/>
            </a:pPr>
            <a:endParaRPr lang="sl-SI" sz="2000" dirty="0" smtClean="0">
              <a:solidFill>
                <a:srgbClr val="000000"/>
              </a:solidFill>
            </a:endParaRPr>
          </a:p>
          <a:p>
            <a:pPr lvl="0"/>
            <a:r>
              <a:rPr lang="sl-SI" sz="2000" dirty="0" smtClean="0">
                <a:solidFill>
                  <a:srgbClr val="000000"/>
                </a:solidFill>
              </a:rPr>
              <a:t>Zakonsko </a:t>
            </a:r>
            <a:r>
              <a:rPr lang="sl-SI" sz="2000" dirty="0">
                <a:solidFill>
                  <a:srgbClr val="000000"/>
                </a:solidFill>
              </a:rPr>
              <a:t>določena minimalna prem. v višini 20€ </a:t>
            </a:r>
            <a:r>
              <a:rPr lang="sl-SI" sz="2000" dirty="0" smtClean="0">
                <a:solidFill>
                  <a:srgbClr val="000000"/>
                </a:solidFill>
              </a:rPr>
              <a:t>mesečno,</a:t>
            </a:r>
          </a:p>
          <a:p>
            <a:pPr marL="0" lvl="0" indent="0">
              <a:buNone/>
            </a:pPr>
            <a:endParaRPr lang="sl-SI" sz="2000" dirty="0" smtClean="0">
              <a:solidFill>
                <a:srgbClr val="000000"/>
              </a:solidFill>
            </a:endParaRPr>
          </a:p>
          <a:p>
            <a:r>
              <a:rPr lang="sl-SI" sz="2000" dirty="0">
                <a:solidFill>
                  <a:srgbClr val="000000"/>
                </a:solidFill>
              </a:rPr>
              <a:t>Mirovanje plačevanja: zavarovanec </a:t>
            </a:r>
            <a:r>
              <a:rPr lang="sl-SI" sz="2000" dirty="0" smtClean="0">
                <a:solidFill>
                  <a:srgbClr val="000000"/>
                </a:solidFill>
              </a:rPr>
              <a:t>ali delodajalec se lahko </a:t>
            </a:r>
            <a:r>
              <a:rPr lang="sl-SI" sz="2000" dirty="0">
                <a:solidFill>
                  <a:srgbClr val="000000"/>
                </a:solidFill>
              </a:rPr>
              <a:t>kadarkoli odloči, da s plačili ne nadaljuje ali jih začasno </a:t>
            </a:r>
            <a:r>
              <a:rPr lang="sl-SI" sz="2000" dirty="0" smtClean="0">
                <a:solidFill>
                  <a:srgbClr val="000000"/>
                </a:solidFill>
              </a:rPr>
              <a:t>prekine – zamrznitev plačil. Ni zamudnih obresti, </a:t>
            </a:r>
            <a:r>
              <a:rPr lang="sl-SI" sz="2000" dirty="0" err="1" smtClean="0">
                <a:solidFill>
                  <a:srgbClr val="000000"/>
                </a:solidFill>
              </a:rPr>
              <a:t>penalov</a:t>
            </a:r>
            <a:r>
              <a:rPr lang="sl-SI" sz="2000" dirty="0" smtClean="0">
                <a:solidFill>
                  <a:srgbClr val="000000"/>
                </a:solidFill>
              </a:rPr>
              <a:t> ipd.</a:t>
            </a:r>
            <a:endParaRPr lang="sl-SI" sz="2000" dirty="0">
              <a:solidFill>
                <a:srgbClr val="000000"/>
              </a:solidFill>
            </a:endParaRPr>
          </a:p>
          <a:p>
            <a:pPr lvl="0"/>
            <a:endParaRPr lang="sl-SI" dirty="0">
              <a:solidFill>
                <a:srgbClr val="00000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3166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Davčne olajšave - omejitve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Premije so omejene na 5,844</a:t>
            </a:r>
            <a:r>
              <a:rPr lang="sl-SI" sz="2000" dirty="0"/>
              <a:t> % </a:t>
            </a:r>
            <a:r>
              <a:rPr lang="sl-SI" sz="2000" dirty="0" smtClean="0"/>
              <a:t>letne </a:t>
            </a:r>
            <a:r>
              <a:rPr lang="sl-SI" sz="2000" dirty="0"/>
              <a:t>bruto plače (vendar ne več, kot 2.819,09 EUR v letu </a:t>
            </a:r>
            <a:r>
              <a:rPr lang="sl-SI" sz="2000" dirty="0" smtClean="0"/>
              <a:t>2016)</a:t>
            </a:r>
          </a:p>
          <a:p>
            <a:endParaRPr lang="sl-SI" sz="2000" dirty="0"/>
          </a:p>
          <a:p>
            <a:r>
              <a:rPr lang="sl-SI" sz="2000" dirty="0" smtClean="0"/>
              <a:t> Prednost pri olajšavah ima delodajalec.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69514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Izvajalci – ponudniki, stanje 31.12.2014</a:t>
            </a:r>
            <a:endParaRPr lang="sl-S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592086"/>
              </p:ext>
            </p:extLst>
          </p:nvPr>
        </p:nvGraphicFramePr>
        <p:xfrm>
          <a:off x="1115616" y="1916832"/>
          <a:ext cx="6408712" cy="4177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0475"/>
                <a:gridCol w="1517465"/>
                <a:gridCol w="1610772"/>
              </a:tblGrid>
              <a:tr h="862717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1" u="none" strike="noStrike" dirty="0">
                          <a:effectLst/>
                        </a:rPr>
                        <a:t>Upravljavec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>
                          <a:effectLst/>
                        </a:rPr>
                        <a:t>Sredstva </a:t>
                      </a:r>
                      <a:br>
                        <a:rPr lang="sl-SI" sz="1400" b="1" u="none" strike="noStrike" dirty="0">
                          <a:effectLst/>
                        </a:rPr>
                      </a:br>
                      <a:r>
                        <a:rPr lang="sl-SI" sz="1400" b="1" u="none" strike="noStrike" dirty="0" smtClean="0">
                          <a:effectLst/>
                        </a:rPr>
                        <a:t>v </a:t>
                      </a:r>
                      <a:r>
                        <a:rPr lang="sl-SI" sz="1400" b="1" u="none" strike="noStrike" dirty="0">
                          <a:effectLst/>
                        </a:rPr>
                        <a:t>mio €*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>
                          <a:effectLst/>
                        </a:rPr>
                        <a:t>Št. </a:t>
                      </a:r>
                      <a:br>
                        <a:rPr lang="sl-SI" sz="1400" b="1" u="none" strike="noStrike" dirty="0">
                          <a:effectLst/>
                        </a:rPr>
                      </a:br>
                      <a:r>
                        <a:rPr lang="sl-SI" sz="1400" b="1" u="none" strike="noStrike" dirty="0" smtClean="0">
                          <a:effectLst/>
                        </a:rPr>
                        <a:t>Zavarovancev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222821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1" u="none" strike="noStrike" dirty="0">
                          <a:effectLst/>
                        </a:rPr>
                        <a:t>Abanka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>
                          <a:effectLst/>
                        </a:rPr>
                        <a:t>18,7 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>
                          <a:effectLst/>
                        </a:rPr>
                        <a:t>2.868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222821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1" u="none" strike="noStrike">
                          <a:effectLst/>
                        </a:rPr>
                        <a:t>Adriatic Slovenica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>
                          <a:effectLst/>
                        </a:rPr>
                        <a:t>6,8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>
                          <a:effectLst/>
                        </a:rPr>
                        <a:t>2.467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222821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1" u="none" strike="noStrike">
                          <a:effectLst/>
                        </a:rPr>
                        <a:t>Banka Koper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>
                          <a:effectLst/>
                        </a:rPr>
                        <a:t>31,5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>
                          <a:effectLst/>
                        </a:rPr>
                        <a:t>5.189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222821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1" u="none" strike="noStrike">
                          <a:effectLst/>
                        </a:rPr>
                        <a:t>Generali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>
                          <a:effectLst/>
                        </a:rPr>
                        <a:t>29,4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>
                          <a:effectLst/>
                        </a:rPr>
                        <a:t>4.504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43612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1" u="none" strike="noStrike">
                          <a:effectLst/>
                        </a:rPr>
                        <a:t>Modra zavarovalnica (KVPS)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>
                          <a:effectLst/>
                        </a:rPr>
                        <a:t>168,0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>
                          <a:effectLst/>
                        </a:rPr>
                        <a:t>27.216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222821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1" u="none" strike="noStrike">
                          <a:effectLst/>
                        </a:rPr>
                        <a:t>Moja naložba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>
                          <a:effectLst/>
                        </a:rPr>
                        <a:t>107,9 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>
                          <a:effectLst/>
                        </a:rPr>
                        <a:t>30.566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222821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1" u="none" strike="noStrike" dirty="0">
                          <a:effectLst/>
                        </a:rPr>
                        <a:t>Pokojninska družba A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>
                          <a:effectLst/>
                        </a:rPr>
                        <a:t>205,6 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>
                          <a:effectLst/>
                        </a:rPr>
                        <a:t>41.500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43612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1" u="none" strike="noStrike" dirty="0">
                          <a:effectLst/>
                        </a:rPr>
                        <a:t>Prva osebna </a:t>
                      </a:r>
                      <a:r>
                        <a:rPr lang="sl-SI" sz="1400" b="1" u="none" strike="noStrike" dirty="0" smtClean="0">
                          <a:effectLst/>
                        </a:rPr>
                        <a:t>zavarovalnica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>
                          <a:effectLst/>
                        </a:rPr>
                        <a:t>249,1 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>
                          <a:effectLst/>
                        </a:rPr>
                        <a:t>76.980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43612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1" u="none" strike="noStrike">
                          <a:effectLst/>
                        </a:rPr>
                        <a:t>Skupna pokojninska družba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>
                          <a:effectLst/>
                        </a:rPr>
                        <a:t>224,5 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>
                          <a:effectLst/>
                        </a:rPr>
                        <a:t>58.190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222821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1" u="none" strike="noStrike">
                          <a:effectLst/>
                        </a:rPr>
                        <a:t>Zavarovalnica Triglav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>
                          <a:effectLst/>
                        </a:rPr>
                        <a:t>175,5 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>
                          <a:effectLst/>
                        </a:rPr>
                        <a:t>32.928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222821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1" u="none" strike="noStrike">
                          <a:effectLst/>
                        </a:rPr>
                        <a:t> 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>
                          <a:effectLst/>
                        </a:rPr>
                        <a:t> 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>
                          <a:effectLst/>
                        </a:rPr>
                        <a:t> 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222821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1" u="none" strike="noStrike">
                          <a:effectLst/>
                        </a:rPr>
                        <a:t>SKUPAJ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>
                          <a:effectLst/>
                        </a:rPr>
                        <a:t>1.217,0 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 smtClean="0">
                          <a:effectLst/>
                        </a:rPr>
                        <a:t>282.408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6381328"/>
            <a:ext cx="4399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Vir: Dnevnik, letna poročila, lastni podatki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57627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sl-SI" sz="3200" smtClean="0"/>
              <a:t>Kolektivno dodatno pokojninsko zavarovanje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8229600" cy="4392613"/>
          </a:xfrm>
        </p:spPr>
        <p:txBody>
          <a:bodyPr/>
          <a:lstStyle/>
          <a:p>
            <a:pPr>
              <a:buFontTx/>
              <a:buNone/>
            </a:pPr>
            <a:r>
              <a:rPr lang="sl-SI" sz="2000" b="1" i="1" dirty="0" smtClean="0"/>
              <a:t>PREDNOSTI ZA PODJETJE</a:t>
            </a:r>
          </a:p>
          <a:p>
            <a:r>
              <a:rPr lang="sl-SI" sz="2000" i="1" dirty="0" smtClean="0"/>
              <a:t>Družbena odgovornost do zaposlenih</a:t>
            </a:r>
          </a:p>
          <a:p>
            <a:r>
              <a:rPr lang="sl-SI" sz="2000" i="1" dirty="0" smtClean="0"/>
              <a:t>Davčno ugodno nagrajevanje ali stimuliranje zaposlenih</a:t>
            </a:r>
          </a:p>
          <a:p>
            <a:r>
              <a:rPr lang="sl-SI" sz="2000" i="1" dirty="0" smtClean="0"/>
              <a:t>Ni plačila prispevkov na premijo (ni 16,1% bruto 2)</a:t>
            </a:r>
          </a:p>
          <a:p>
            <a:r>
              <a:rPr lang="sl-SI" sz="2000" i="1" dirty="0" smtClean="0"/>
              <a:t>Olajšava pri davku od dohodka</a:t>
            </a:r>
          </a:p>
          <a:p>
            <a:r>
              <a:rPr lang="sl-SI" sz="2000" i="1" dirty="0" smtClean="0"/>
              <a:t>Najcenejši način nagrajevanja zaposlenih</a:t>
            </a:r>
          </a:p>
          <a:p>
            <a:r>
              <a:rPr lang="sl-SI" sz="2000" i="1" dirty="0" smtClean="0"/>
              <a:t>Prednost pri uveljavljanju olajšav.</a:t>
            </a:r>
          </a:p>
          <a:p>
            <a:pPr marL="0" indent="0">
              <a:buNone/>
            </a:pPr>
            <a:endParaRPr lang="sl-SI" sz="2000" i="1" dirty="0" smtClean="0"/>
          </a:p>
          <a:p>
            <a:pPr>
              <a:buFontTx/>
              <a:buNone/>
            </a:pPr>
            <a:r>
              <a:rPr lang="sl-SI" sz="2000" b="1" i="1" dirty="0" smtClean="0"/>
              <a:t>PREDNOSTI ZA ZAPOSLENE </a:t>
            </a:r>
          </a:p>
          <a:p>
            <a:r>
              <a:rPr lang="sl-SI" sz="2000" i="1" dirty="0" smtClean="0"/>
              <a:t>dodatno varčevanje za pokojnino</a:t>
            </a:r>
          </a:p>
          <a:p>
            <a:r>
              <a:rPr lang="sl-SI" sz="2000" i="1" dirty="0" smtClean="0"/>
              <a:t>(so)financiranje premije s strani delodajalca</a:t>
            </a:r>
          </a:p>
          <a:p>
            <a:r>
              <a:rPr lang="sl-SI" sz="2000" i="1" dirty="0" smtClean="0"/>
              <a:t>premija ne gre pod prejemke, polica ne vpliva na socialne transferje (vrtec, otroški dodatek, ipd. )</a:t>
            </a:r>
            <a:endParaRPr lang="sl-SI" sz="2000" b="1" i="1" dirty="0" smtClean="0"/>
          </a:p>
          <a:p>
            <a:pPr marL="0" indent="0">
              <a:buNone/>
            </a:pPr>
            <a:endParaRPr lang="sl-SI" sz="2000" b="1" dirty="0" smtClean="0"/>
          </a:p>
          <a:p>
            <a:endParaRPr 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41419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smtClean="0"/>
              <a:t>Primerjava: DPZ ali povišanje plače za 50 EUR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24525" y="2276475"/>
            <a:ext cx="2843213" cy="2900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EC180B"/>
              </a:buClr>
              <a:buFont typeface="Wingdings" pitchFamily="2" charset="2"/>
              <a:buChar char="n"/>
              <a:defRPr/>
            </a:pPr>
            <a:r>
              <a:rPr lang="sl-SI" sz="1600" kern="0" dirty="0">
                <a:latin typeface="Trebuchet MS" pitchFamily="34" charset="0"/>
              </a:rPr>
              <a:t>Če želi podjetje povišati plačo zaposlenemu za 50 EUR, se strošek delodajalca poviša za 89 EUR.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n"/>
              <a:defRPr/>
            </a:pPr>
            <a:endParaRPr lang="sl-SI" sz="1600" kern="0" dirty="0">
              <a:latin typeface="Trebuchet MS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EC180B"/>
              </a:buClr>
              <a:buFont typeface="Wingdings" pitchFamily="2" charset="2"/>
              <a:buChar char="n"/>
              <a:defRPr/>
            </a:pPr>
            <a:r>
              <a:rPr lang="sl-SI" sz="1600" kern="0" dirty="0">
                <a:latin typeface="Trebuchet MS" pitchFamily="34" charset="0"/>
              </a:rPr>
              <a:t>V primeru, da namesto povišanja plače nameni 50 EUR za premijo v DPZ, je 50 EUR končni strošek za delodajalca.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1560" y="5589240"/>
            <a:ext cx="800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400" dirty="0" smtClean="0">
                <a:latin typeface="Trebuchet MS" pitchFamily="34" charset="0"/>
              </a:rPr>
              <a:t>Opomba: izračun upošteva lestvico za odmero dohodnine in olajšave za leto 2015.</a:t>
            </a:r>
            <a:endParaRPr lang="sl-SI" sz="1400" dirty="0"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555116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552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IZPLAČILA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Izplačljivo takoj ob upokojitvi </a:t>
            </a:r>
          </a:p>
          <a:p>
            <a:r>
              <a:rPr lang="sl-SI" sz="2000" dirty="0" smtClean="0"/>
              <a:t>Izplačljivo kot predčasna renta ob starosti 53 let + nezaposlenosti+ </a:t>
            </a:r>
            <a:r>
              <a:rPr lang="sl-SI" sz="2000" dirty="0" err="1" smtClean="0"/>
              <a:t>neprejemanju</a:t>
            </a:r>
            <a:r>
              <a:rPr lang="sl-SI" sz="2000" dirty="0" smtClean="0"/>
              <a:t> nadomestila za brezposelne</a:t>
            </a:r>
          </a:p>
          <a:p>
            <a:r>
              <a:rPr lang="sl-SI" sz="2000" dirty="0" smtClean="0"/>
              <a:t>Kolektivna vplačila do 31.12.2012 izplačljiva vedno po 10ih letih</a:t>
            </a:r>
          </a:p>
          <a:p>
            <a:pPr marL="0" indent="0">
              <a:buNone/>
            </a:pPr>
            <a:endParaRPr lang="sl-SI" sz="2000" dirty="0" smtClean="0"/>
          </a:p>
          <a:p>
            <a:r>
              <a:rPr lang="sl-SI" sz="2000" dirty="0" smtClean="0"/>
              <a:t>Individualna plačila so izplačljiva kadarkoli, tudi delno.</a:t>
            </a:r>
          </a:p>
          <a:p>
            <a:pPr marL="0" indent="0">
              <a:buNone/>
            </a:pPr>
            <a:endParaRPr lang="sl-SI" sz="2000" dirty="0" smtClean="0"/>
          </a:p>
          <a:p>
            <a:r>
              <a:rPr lang="sl-SI" sz="2000" dirty="0" smtClean="0"/>
              <a:t>Če je kot renta, je posebna olajšava po Zakonu o dohodnini (večina </a:t>
            </a:r>
            <a:r>
              <a:rPr lang="sl-SI" sz="2000" dirty="0"/>
              <a:t>upokojencev pri renti plača od 0 do 2% dohodnine na izplačano rento. </a:t>
            </a:r>
            <a:r>
              <a:rPr lang="sl-SI" sz="2000" dirty="0" smtClean="0"/>
              <a:t>).</a:t>
            </a:r>
          </a:p>
          <a:p>
            <a:endParaRPr lang="sl-SI" sz="2000" dirty="0" smtClean="0"/>
          </a:p>
          <a:p>
            <a:r>
              <a:rPr lang="sl-SI" sz="2000" dirty="0" smtClean="0"/>
              <a:t>Če je izplačilo enkratni znesek, gre v celoti v dohodnino.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48564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PRAKTIČNE IZKUŠNJE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Vsem zaposlenim enak znesek.</a:t>
            </a:r>
          </a:p>
          <a:p>
            <a:r>
              <a:rPr lang="sl-SI" dirty="0" smtClean="0"/>
              <a:t>Vsem zaposlenim enak % od plače.</a:t>
            </a:r>
          </a:p>
          <a:p>
            <a:r>
              <a:rPr lang="sl-SI" dirty="0" smtClean="0"/>
              <a:t>Doplačila iz neto plače.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4433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77151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943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Postopki sklenitev pogodbe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Pogodba o oblikovanju pokojninskega načrta – najpomembnejši pravni akt DPZ.</a:t>
            </a:r>
          </a:p>
          <a:p>
            <a:pPr marL="0" indent="0">
              <a:buNone/>
            </a:pPr>
            <a:r>
              <a:rPr lang="sl-SI" sz="2000" dirty="0" smtClean="0"/>
              <a:t>Stranke so reprezentativni sindikat (alternativa svet delavcev ali predstavnik zaposlenih) in vodstvo. Izbere se izvajalec ali izvajalci in določi premija.</a:t>
            </a:r>
          </a:p>
          <a:p>
            <a:r>
              <a:rPr lang="sl-SI" sz="2000" dirty="0" smtClean="0"/>
              <a:t>Pogodba o financiranju pokojninskega načrta,</a:t>
            </a:r>
          </a:p>
          <a:p>
            <a:r>
              <a:rPr lang="sl-SI" sz="2000" dirty="0" smtClean="0"/>
              <a:t>Davčni obrazec PN-D2, sledi odločba FURS </a:t>
            </a:r>
          </a:p>
          <a:p>
            <a:r>
              <a:rPr lang="sl-SI" sz="2000" dirty="0" smtClean="0"/>
              <a:t>VKLJUČEVANJE ZAVAROVANCEV (avtomatsko, vsi so za, razen če kdo izrecno proti!)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938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Individualno PDPZ-</a:t>
            </a:r>
            <a:br>
              <a:rPr lang="sl-SI" dirty="0" smtClean="0"/>
            </a:br>
            <a:r>
              <a:rPr lang="sl-SI" dirty="0" smtClean="0"/>
              <a:t>davčna olajšava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680222"/>
          </a:xfrm>
        </p:spPr>
        <p:txBody>
          <a:bodyPr/>
          <a:lstStyle/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400" dirty="0"/>
              <a:t>Olajšava za individualno PDPZ praviloma pomeni vračilo dohodnine na TRR zavarovanca(GOTOVINA!), odvisno od stopnje (16%,27%,41%)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/>
              <a:t>Podatke za vplačano premijo izvajalec avtomatsko javi DURS, zavarovanec dobi pisno obvestilo.</a:t>
            </a:r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/>
              <a:t>Izračun olajšave na </a:t>
            </a:r>
          </a:p>
          <a:p>
            <a:pPr marL="0" indent="0">
              <a:buNone/>
            </a:pPr>
            <a:r>
              <a:rPr lang="sl-SI" sz="2400" dirty="0" smtClean="0">
                <a:hlinkClick r:id="rId3"/>
              </a:rPr>
              <a:t>http</a:t>
            </a:r>
            <a:r>
              <a:rPr lang="sl-SI" sz="2400" dirty="0">
                <a:hlinkClick r:id="rId3"/>
              </a:rPr>
              <a:t>://izracunaj.prva.net</a:t>
            </a:r>
            <a:r>
              <a:rPr lang="sl-SI" sz="2400" dirty="0" smtClean="0">
                <a:hlinkClick r:id="rId3"/>
              </a:rPr>
              <a:t>/</a:t>
            </a: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3059167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12987"/>
            <a:ext cx="83534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71600" y="62068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 smtClean="0">
                <a:latin typeface="Trebuchet MS" pitchFamily="34" charset="0"/>
              </a:rPr>
              <a:t>Individualno PDPZ - davčna olajšava</a:t>
            </a:r>
            <a:endParaRPr lang="sl-SI" sz="3600" b="1" dirty="0"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081088"/>
          </a:xfrm>
        </p:spPr>
        <p:txBody>
          <a:bodyPr/>
          <a:lstStyle/>
          <a:p>
            <a:r>
              <a:rPr lang="sl-SI" altLang="sl-SI" dirty="0" smtClean="0"/>
              <a:t>NALOŽBE POKOJNINSKINSKIH SKLADOV do 2015</a:t>
            </a:r>
            <a:endParaRPr lang="en-GB" altLang="sl-SI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137025"/>
          </a:xfrm>
        </p:spPr>
        <p:txBody>
          <a:bodyPr/>
          <a:lstStyle/>
          <a:p>
            <a:pPr>
              <a:defRPr/>
            </a:pPr>
            <a:r>
              <a:rPr lang="sl-SI" sz="2000" dirty="0" smtClean="0">
                <a:solidFill>
                  <a:srgbClr val="000000"/>
                </a:solidFill>
              </a:rPr>
              <a:t>Problemi obstoječih skladov:</a:t>
            </a:r>
          </a:p>
          <a:p>
            <a:pPr lvl="1">
              <a:defRPr/>
            </a:pPr>
            <a:r>
              <a:rPr lang="sl-SI" sz="2000" dirty="0" smtClean="0">
                <a:solidFill>
                  <a:srgbClr val="000000"/>
                </a:solidFill>
              </a:rPr>
              <a:t>Donosi pozitivni, vendar nizki.</a:t>
            </a:r>
          </a:p>
          <a:p>
            <a:pPr lvl="1">
              <a:defRPr/>
            </a:pPr>
            <a:r>
              <a:rPr lang="sl-SI" sz="2000" dirty="0">
                <a:solidFill>
                  <a:srgbClr val="000000"/>
                </a:solidFill>
              </a:rPr>
              <a:t>O</a:t>
            </a:r>
            <a:r>
              <a:rPr lang="sl-SI" sz="2000" dirty="0" smtClean="0">
                <a:solidFill>
                  <a:srgbClr val="000000"/>
                </a:solidFill>
              </a:rPr>
              <a:t>bstoječ sistem je daleč od svetovne prakse.</a:t>
            </a:r>
          </a:p>
          <a:p>
            <a:pPr lvl="1">
              <a:defRPr/>
            </a:pPr>
            <a:r>
              <a:rPr lang="sl-SI" sz="2000" dirty="0" smtClean="0">
                <a:solidFill>
                  <a:srgbClr val="000000"/>
                </a:solidFill>
              </a:rPr>
              <a:t>En sklad za vse zavarovance</a:t>
            </a:r>
          </a:p>
          <a:p>
            <a:pPr lvl="1">
              <a:defRPr/>
            </a:pPr>
            <a:r>
              <a:rPr lang="sl-SI" sz="2000" dirty="0" smtClean="0">
                <a:solidFill>
                  <a:srgbClr val="000000"/>
                </a:solidFill>
              </a:rPr>
              <a:t>Pokojninsko varčevanje je dolgoročno in omogoča sprejemanje kratkoročnih tveganj.</a:t>
            </a:r>
          </a:p>
          <a:p>
            <a:pPr lvl="1">
              <a:defRPr/>
            </a:pPr>
            <a:r>
              <a:rPr lang="sl-SI" sz="2000" dirty="0" smtClean="0">
                <a:solidFill>
                  <a:srgbClr val="000000"/>
                </a:solidFill>
              </a:rPr>
              <a:t>Ni pravega učinka razpršitve tveganj znotraj naložbenih razredov:</a:t>
            </a:r>
            <a:r>
              <a:rPr lang="sl-SI" sz="1400" dirty="0" smtClean="0">
                <a:solidFill>
                  <a:srgbClr val="000000"/>
                </a:solidFill>
              </a:rPr>
              <a:t> </a:t>
            </a:r>
          </a:p>
          <a:p>
            <a:pPr lvl="2">
              <a:defRPr/>
            </a:pPr>
            <a:r>
              <a:rPr lang="sl-SI" sz="1600" dirty="0" smtClean="0">
                <a:solidFill>
                  <a:srgbClr val="000000"/>
                </a:solidFill>
              </a:rPr>
              <a:t>85% obveznice in depoziti</a:t>
            </a:r>
          </a:p>
          <a:p>
            <a:pPr lvl="2">
              <a:defRPr/>
            </a:pPr>
            <a:r>
              <a:rPr lang="sl-SI" sz="1600" dirty="0" smtClean="0">
                <a:solidFill>
                  <a:srgbClr val="000000"/>
                </a:solidFill>
              </a:rPr>
              <a:t>5% delnice</a:t>
            </a:r>
          </a:p>
          <a:p>
            <a:pPr lvl="2">
              <a:defRPr/>
            </a:pPr>
            <a:r>
              <a:rPr lang="sl-SI" sz="1600" dirty="0" smtClean="0">
                <a:solidFill>
                  <a:srgbClr val="000000"/>
                </a:solidFill>
              </a:rPr>
              <a:t>10% ostalo</a:t>
            </a:r>
          </a:p>
          <a:p>
            <a:pPr marL="457200" lvl="1" indent="0">
              <a:buFontTx/>
              <a:buNone/>
              <a:defRPr/>
            </a:pPr>
            <a:endParaRPr lang="sl-SI" sz="1400" dirty="0" smtClean="0">
              <a:solidFill>
                <a:srgbClr val="00000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sl-SI" sz="20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sl-SI" sz="2000" dirty="0" smtClean="0"/>
          </a:p>
          <a:p>
            <a:pPr marL="342900" lvl="1" indent="-342900">
              <a:buClr>
                <a:srgbClr val="EC180B"/>
              </a:buClr>
              <a:buFontTx/>
              <a:buNone/>
              <a:defRPr/>
            </a:pPr>
            <a:endParaRPr lang="sl-SI" sz="2000" dirty="0" smtClean="0"/>
          </a:p>
          <a:p>
            <a:pPr marL="342900" lvl="1" indent="-342900">
              <a:defRPr/>
            </a:pPr>
            <a:endParaRPr lang="sl-SI" sz="2000" dirty="0" smtClean="0"/>
          </a:p>
          <a:p>
            <a:pPr marL="342900" lvl="1" indent="-342900">
              <a:defRPr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69245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42741" y="599448"/>
            <a:ext cx="8229600" cy="1143000"/>
          </a:xfrm>
        </p:spPr>
        <p:txBody>
          <a:bodyPr/>
          <a:lstStyle/>
          <a:p>
            <a:r>
              <a:rPr lang="sl-SI" altLang="sl-SI" sz="2800" dirty="0" smtClean="0"/>
              <a:t>NOVOST: SKLADI ŽIVLJENJSKEGA CIKLA OD 2016 (primer PRVE OSEBNE ZAVAROVALNICE)</a:t>
            </a:r>
            <a:endParaRPr lang="en-GB" altLang="sl-SI" sz="28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1728787"/>
          </a:xfrm>
        </p:spPr>
        <p:txBody>
          <a:bodyPr/>
          <a:lstStyle/>
          <a:p>
            <a:pPr>
              <a:defRPr/>
            </a:pPr>
            <a:r>
              <a:rPr lang="sl-SI" sz="2000" dirty="0" smtClean="0"/>
              <a:t>Pomenijo prilagoditev naložbene politike starosti zavarovanca. </a:t>
            </a:r>
          </a:p>
          <a:p>
            <a:pPr>
              <a:defRPr/>
            </a:pPr>
            <a:endParaRPr lang="sl-SI" sz="1000" dirty="0" smtClean="0"/>
          </a:p>
          <a:p>
            <a:pPr>
              <a:defRPr/>
            </a:pPr>
            <a:r>
              <a:rPr lang="sl-SI" sz="2000" dirty="0" smtClean="0"/>
              <a:t>Življenjsko </a:t>
            </a:r>
            <a:r>
              <a:rPr lang="sl-SI" sz="2000" dirty="0"/>
              <a:t>obdobje se razdeli na več ciklov:</a:t>
            </a:r>
          </a:p>
          <a:p>
            <a:pPr marL="742950" lvl="2" indent="-342900">
              <a:buFontTx/>
              <a:buBlip>
                <a:blip r:embed="rId2"/>
              </a:buBlip>
              <a:defRPr/>
            </a:pPr>
            <a:r>
              <a:rPr lang="sl-SI" sz="1600" dirty="0">
                <a:ea typeface="+mn-ea"/>
                <a:cs typeface="+mn-cs"/>
              </a:rPr>
              <a:t>za mlajše, ki lahko tvegajo več za višje donose;</a:t>
            </a:r>
          </a:p>
          <a:p>
            <a:pPr marL="742950" lvl="2" indent="-342900">
              <a:buFontTx/>
              <a:buBlip>
                <a:blip r:embed="rId2"/>
              </a:buBlip>
              <a:defRPr/>
            </a:pPr>
            <a:r>
              <a:rPr lang="sl-SI" sz="1600" dirty="0">
                <a:ea typeface="+mn-ea"/>
                <a:cs typeface="+mn-cs"/>
              </a:rPr>
              <a:t>Za tiste bližje upokojitvi, ki ne tvegajo </a:t>
            </a:r>
            <a:r>
              <a:rPr lang="sl-SI" sz="1600" dirty="0" smtClean="0">
                <a:ea typeface="+mn-ea"/>
                <a:cs typeface="+mn-cs"/>
              </a:rPr>
              <a:t>nič</a:t>
            </a:r>
            <a:r>
              <a:rPr lang="sl-SI" sz="1600" dirty="0">
                <a:ea typeface="+mn-ea"/>
                <a:cs typeface="+mn-cs"/>
              </a:rPr>
              <a:t>.</a:t>
            </a:r>
            <a:endParaRPr lang="sl-SI" sz="1000" dirty="0"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8313" y="3644900"/>
            <a:ext cx="43195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▪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1009650">
              <a:defRPr/>
            </a:pPr>
            <a:r>
              <a:rPr lang="sl-SI" sz="2000" kern="0" dirty="0" smtClean="0"/>
              <a:t>Za zavarovanje dohodka po upokojitvi, se z leti znižuje tveganost naložb. </a:t>
            </a:r>
          </a:p>
          <a:p>
            <a:pPr defTabSz="1009650">
              <a:defRPr/>
            </a:pPr>
            <a:endParaRPr lang="sl-SI" sz="1000" kern="0" dirty="0" smtClean="0"/>
          </a:p>
          <a:p>
            <a:pPr defTabSz="1009650">
              <a:defRPr/>
            </a:pPr>
            <a:r>
              <a:rPr lang="sl-SI" sz="2000" kern="0" dirty="0" smtClean="0"/>
              <a:t>V </a:t>
            </a:r>
            <a:r>
              <a:rPr lang="sl-SI" sz="2000" kern="0" dirty="0"/>
              <a:t>zadnjih letih ponovno zajamčen donos</a:t>
            </a:r>
            <a:r>
              <a:rPr lang="sl-SI" sz="2000" kern="0" dirty="0" smtClean="0"/>
              <a:t>.</a:t>
            </a:r>
          </a:p>
        </p:txBody>
      </p:sp>
      <p:pic>
        <p:nvPicPr>
          <p:cNvPr id="9221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500438"/>
            <a:ext cx="420211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65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 dirty="0" smtClean="0"/>
              <a:t>SKLADI ŽIVLJENJSKEGA CIKLA </a:t>
            </a:r>
            <a:br>
              <a:rPr lang="sl-SI" altLang="sl-SI" sz="3200" dirty="0" smtClean="0"/>
            </a:br>
            <a:r>
              <a:rPr lang="sl-SI" altLang="sl-SI" sz="3200" dirty="0" smtClean="0"/>
              <a:t>V PRVI OSEBNI ZAVAROVALNICI</a:t>
            </a:r>
            <a:br>
              <a:rPr lang="sl-SI" altLang="sl-SI" sz="3200" dirty="0" smtClean="0"/>
            </a:br>
            <a:endParaRPr lang="en-GB" altLang="sl-SI" sz="3200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66725" y="1557338"/>
            <a:ext cx="8229600" cy="4752975"/>
          </a:xfrm>
        </p:spPr>
        <p:txBody>
          <a:bodyPr/>
          <a:lstStyle/>
          <a:p>
            <a:pPr>
              <a:defRPr/>
            </a:pPr>
            <a:r>
              <a:rPr lang="sl-SI" altLang="sl-SI" sz="2000" dirty="0" smtClean="0">
                <a:solidFill>
                  <a:srgbClr val="000000"/>
                </a:solidFill>
              </a:rPr>
              <a:t>Oblikovanje 3 skladov, namenjenih različnim starostnim skupinam.</a:t>
            </a:r>
          </a:p>
          <a:p>
            <a:pPr>
              <a:defRPr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sl-SI" altLang="sl-SI" sz="2000" dirty="0" smtClean="0">
                <a:solidFill>
                  <a:srgbClr val="000000"/>
                </a:solidFill>
              </a:rPr>
              <a:t>Avtomatičen prenos med skladi glede na starost </a:t>
            </a:r>
            <a:r>
              <a:rPr lang="sl-SI" altLang="sl-SI" sz="2000" dirty="0">
                <a:solidFill>
                  <a:srgbClr val="000000"/>
                </a:solidFill>
              </a:rPr>
              <a:t>posameznika </a:t>
            </a:r>
            <a:r>
              <a:rPr lang="sl-SI" altLang="sl-SI" sz="2000" dirty="0" smtClean="0">
                <a:solidFill>
                  <a:srgbClr val="000000"/>
                </a:solidFill>
              </a:rPr>
              <a:t>(„</a:t>
            </a:r>
            <a:r>
              <a:rPr lang="sl-SI" altLang="sl-SI" sz="2000" dirty="0" err="1" smtClean="0">
                <a:solidFill>
                  <a:srgbClr val="000000"/>
                </a:solidFill>
              </a:rPr>
              <a:t>default</a:t>
            </a:r>
            <a:r>
              <a:rPr lang="sl-SI" altLang="sl-SI" sz="2000" dirty="0" smtClean="0">
                <a:solidFill>
                  <a:srgbClr val="000000"/>
                </a:solidFill>
              </a:rPr>
              <a:t>“ opcija, vendar 1x letno brezplačna izbira posameznika)</a:t>
            </a:r>
          </a:p>
          <a:p>
            <a:pPr marL="0" indent="0">
              <a:buNone/>
              <a:defRPr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sl-SI" altLang="sl-SI" sz="2000" dirty="0" smtClean="0">
                <a:solidFill>
                  <a:srgbClr val="000000"/>
                </a:solidFill>
              </a:rPr>
              <a:t>Bolj dinamična investicijska politika:</a:t>
            </a:r>
          </a:p>
          <a:p>
            <a:pPr>
              <a:defRPr/>
            </a:pPr>
            <a:endParaRPr lang="sl-SI" altLang="sl-SI" sz="20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sl-SI" altLang="sl-SI" sz="20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sl-SI" altLang="sl-SI" sz="20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sl-SI" altLang="sl-SI" sz="20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sl-SI" altLang="sl-SI" sz="20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sl-SI" altLang="sl-SI" sz="1400" dirty="0" smtClean="0"/>
          </a:p>
          <a:p>
            <a:pPr marL="0" indent="0">
              <a:buFontTx/>
              <a:buNone/>
              <a:defRPr/>
            </a:pPr>
            <a:r>
              <a:rPr lang="sl-SI" altLang="sl-SI" sz="1400" b="1" dirty="0" smtClean="0"/>
              <a:t>Ciljna donosnost		                 7%	                5%	              2,5%</a:t>
            </a:r>
            <a:r>
              <a:rPr lang="sl-SI" altLang="sl-SI" sz="1400" dirty="0" smtClean="0"/>
              <a:t>		</a:t>
            </a:r>
            <a:r>
              <a:rPr lang="sl-SI" altLang="sl-SI" sz="2000" dirty="0" smtClean="0"/>
              <a:t>			</a:t>
            </a:r>
          </a:p>
          <a:p>
            <a:pPr lvl="1">
              <a:buClr>
                <a:srgbClr val="EC180B"/>
              </a:buClr>
              <a:buFontTx/>
              <a:buNone/>
              <a:defRPr/>
            </a:pPr>
            <a:endParaRPr lang="sl-SI" altLang="sl-SI" sz="2000" dirty="0" smtClean="0"/>
          </a:p>
          <a:p>
            <a:pPr lvl="1">
              <a:buClr>
                <a:srgbClr val="EC180B"/>
              </a:buClr>
              <a:buFontTx/>
              <a:buNone/>
              <a:defRPr/>
            </a:pPr>
            <a:endParaRPr lang="sl-SI" altLang="sl-SI" sz="2000" dirty="0" smtClean="0"/>
          </a:p>
          <a:p>
            <a:pPr lvl="1">
              <a:buClr>
                <a:srgbClr val="EC180B"/>
              </a:buClr>
              <a:buFontTx/>
              <a:buNone/>
              <a:defRPr/>
            </a:pPr>
            <a:endParaRPr lang="sl-SI" altLang="sl-SI" sz="2000" dirty="0" smtClean="0"/>
          </a:p>
          <a:p>
            <a:pPr lvl="1">
              <a:buClr>
                <a:srgbClr val="EC180B"/>
              </a:buClr>
              <a:buFontTx/>
              <a:buNone/>
              <a:defRPr/>
            </a:pPr>
            <a:endParaRPr lang="sl-SI" altLang="sl-SI" sz="2000" dirty="0" smtClean="0"/>
          </a:p>
          <a:p>
            <a:pPr lvl="1">
              <a:buClr>
                <a:srgbClr val="EC180B"/>
              </a:buClr>
              <a:buFontTx/>
              <a:buNone/>
              <a:defRPr/>
            </a:pPr>
            <a:endParaRPr lang="sl-SI" altLang="sl-SI" sz="2000" dirty="0" smtClean="0"/>
          </a:p>
          <a:p>
            <a:pPr lvl="1">
              <a:defRPr/>
            </a:pPr>
            <a:endParaRPr lang="en-GB" altLang="sl-SI" sz="2000" dirty="0" smtClean="0"/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716338"/>
            <a:ext cx="8178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3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2771800" y="3356992"/>
            <a:ext cx="1440160" cy="2088232"/>
          </a:xfrm>
        </p:spPr>
        <p:txBody>
          <a:bodyPr/>
          <a:lstStyle/>
          <a:p>
            <a:pPr marL="0" indent="0">
              <a:buNone/>
            </a:pPr>
            <a:endParaRPr lang="sl-SI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7776865" cy="627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9839"/>
            <a:ext cx="3240360" cy="320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4509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06400" y="476250"/>
            <a:ext cx="8229600" cy="1143000"/>
          </a:xfrm>
        </p:spPr>
        <p:txBody>
          <a:bodyPr/>
          <a:lstStyle/>
          <a:p>
            <a:r>
              <a:rPr lang="sl-SI" altLang="sl-SI" sz="3200" dirty="0" smtClean="0"/>
              <a:t>SIMULACIJA VARČEVANJA V OBEH SISTEMIH </a:t>
            </a:r>
            <a:r>
              <a:rPr lang="sl-SI" altLang="sl-SI" sz="2000" dirty="0" smtClean="0"/>
              <a:t>(primer PRVE OSEBNE ZAVAROVALNICE)</a:t>
            </a:r>
            <a:endParaRPr lang="en-GB" altLang="sl-SI" sz="2000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176712"/>
          </a:xfrm>
        </p:spPr>
        <p:txBody>
          <a:bodyPr/>
          <a:lstStyle/>
          <a:p>
            <a:pPr>
              <a:defRPr/>
            </a:pPr>
            <a:r>
              <a:rPr lang="sl-SI" sz="2000" dirty="0" smtClean="0">
                <a:solidFill>
                  <a:srgbClr val="000000"/>
                </a:solidFill>
              </a:rPr>
              <a:t>Varčevanje 50 EUR mesečno, 40 let (vplačilo 24.000 EUR).</a:t>
            </a:r>
          </a:p>
          <a:p>
            <a:pPr>
              <a:defRPr/>
            </a:pPr>
            <a:endParaRPr lang="sl-SI" sz="20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sl-SI" sz="2000" dirty="0" smtClean="0">
                <a:solidFill>
                  <a:srgbClr val="000000"/>
                </a:solidFill>
              </a:rPr>
              <a:t>Varčevanje po starem in novem sistemu.</a:t>
            </a:r>
          </a:p>
          <a:p>
            <a:pPr>
              <a:defRPr/>
            </a:pPr>
            <a:endParaRPr lang="sl-SI" sz="20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sl-SI" sz="2000" dirty="0" smtClean="0">
                <a:solidFill>
                  <a:srgbClr val="000000"/>
                </a:solidFill>
              </a:rPr>
              <a:t>Donosi simulirani glede na dejanske mesečno donose zadnjih 20 let (predpostavka enakih donosov v prihodnosti).</a:t>
            </a:r>
          </a:p>
          <a:p>
            <a:pPr>
              <a:defRPr/>
            </a:pPr>
            <a:endParaRPr lang="sl-SI" sz="20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sl-SI" sz="2000" dirty="0" smtClean="0">
              <a:solidFill>
                <a:srgbClr val="000000"/>
              </a:solidFill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54513"/>
            <a:ext cx="8132762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375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Kolektivna pogodba komunalnih dejavnosti UL 94/2005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sz="2000" dirty="0" smtClean="0"/>
          </a:p>
          <a:p>
            <a:r>
              <a:rPr lang="sl-SI" sz="2000" dirty="0" smtClean="0"/>
              <a:t>32</a:t>
            </a:r>
            <a:r>
              <a:rPr lang="sl-SI" sz="2000" dirty="0"/>
              <a:t>. </a:t>
            </a:r>
            <a:r>
              <a:rPr lang="sl-SI" sz="2000" dirty="0" smtClean="0"/>
              <a:t>člen Varnost </a:t>
            </a:r>
            <a:r>
              <a:rPr lang="sl-SI" sz="2000" dirty="0"/>
              <a:t>in zdravje</a:t>
            </a:r>
          </a:p>
          <a:p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(</a:t>
            </a:r>
            <a:r>
              <a:rPr lang="sl-SI" sz="2000" dirty="0"/>
              <a:t>1) Delodajalec in delavec sta se glede varnosti in zdravja pri delu dolžna pridrževati določil veljavne Splošne kolektivne pogodbe za gospodarstvo oziroma veljavne zakonodaje, ki ureja to področje. </a:t>
            </a:r>
          </a:p>
          <a:p>
            <a:pPr marL="0" indent="0">
              <a:buNone/>
            </a:pPr>
            <a:r>
              <a:rPr lang="sl-SI" sz="2000" b="1" u="sng" dirty="0"/>
              <a:t>(2) Delodajalec prevzema tudi obveznost kolektivnega nezgodnega zavarovanja zaposlenih, najmanj za poškodbe pri delu in v zvezi z delom, ter obveznost sklepanja dodatnega pokojninskega zavarovanja (obvezno dodatno zavarovanje drugi steber) itd. </a:t>
            </a:r>
          </a:p>
          <a:p>
            <a:pPr marL="0" indent="0">
              <a:buNone/>
            </a:pPr>
            <a:r>
              <a:rPr lang="sl-SI" sz="2000" dirty="0"/>
              <a:t>(3) Vsi ukrepi, ki so namenjeni zdravju in varstvu pri delu so strošek delodajalca, razen, kolikor gre za strošek, ki ga je delavec povzročil z malomarno in neodgovorno </a:t>
            </a:r>
            <a:r>
              <a:rPr lang="sl-SI" sz="2000" dirty="0" smtClean="0"/>
              <a:t>uporabo </a:t>
            </a:r>
            <a:r>
              <a:rPr lang="sl-SI" sz="2000" dirty="0"/>
              <a:t>zaščitnih sredstev.</a:t>
            </a:r>
          </a:p>
        </p:txBody>
      </p:sp>
    </p:spTree>
    <p:extLst>
      <p:ext uri="{BB962C8B-B14F-4D97-AF65-F5344CB8AC3E}">
        <p14:creationId xmlns:p14="http://schemas.microsoft.com/office/powerpoint/2010/main" val="186790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Nova Kolektivna </a:t>
            </a:r>
            <a:r>
              <a:rPr lang="sl-SI" dirty="0"/>
              <a:t>pogodba komunalnih </a:t>
            </a:r>
            <a:r>
              <a:rPr lang="sl-SI" dirty="0" smtClean="0"/>
              <a:t>dejavnosti UL 43/2015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 smtClean="0"/>
              <a:t>77</a:t>
            </a:r>
            <a:r>
              <a:rPr lang="sl-SI" sz="1800" dirty="0"/>
              <a:t>. </a:t>
            </a:r>
            <a:r>
              <a:rPr lang="sl-SI" sz="1800" dirty="0" smtClean="0"/>
              <a:t>člen (varnost </a:t>
            </a:r>
            <a:r>
              <a:rPr lang="sl-SI" sz="1800" dirty="0"/>
              <a:t>in zdravje)</a:t>
            </a:r>
          </a:p>
          <a:p>
            <a:pPr marL="0" indent="0">
              <a:buNone/>
            </a:pPr>
            <a:r>
              <a:rPr lang="sl-SI" sz="1800" dirty="0"/>
              <a:t>(1) Stranki te kolektivne pogodbe si bosta z namenom izboljšanja ravni varnosti in zdravja pri delu prizadevali za dvig ozaveščenosti pomena varnega in zdravega dela, tako da bosta skupaj in vsaka posebej pripravljali in izvajali aktivnosti z namenom zmanjševanja tveganj iz tega naslova, in sicer z ozaveščanjem, usposabljanjem, izobraževanjem ter razvijanjem ustreznih orodij in metod za dvig varnosti in zdravja pri delu.</a:t>
            </a:r>
          </a:p>
          <a:p>
            <a:pPr marL="0" indent="0">
              <a:buNone/>
            </a:pPr>
            <a:r>
              <a:rPr lang="sl-SI" sz="1800" dirty="0"/>
              <a:t>(2) Delodajalec organizira kolektivno nezgodno zavarovanje zaposlenih, najmanj za poškodbe pri delu in v zvezi z delom. V takem primeru delavca na njegovo zahtevo izloči iz nezgodnega zavarovanja. </a:t>
            </a:r>
            <a:r>
              <a:rPr lang="sl-SI" sz="1800" b="1" u="sng" dirty="0"/>
              <a:t>Delodajalec prevzema sklepanje dodatnega pokojninskega zavarovanja.</a:t>
            </a:r>
          </a:p>
          <a:p>
            <a:pPr marL="0" indent="0">
              <a:buNone/>
            </a:pPr>
            <a:r>
              <a:rPr lang="sl-SI" sz="1800" dirty="0"/>
              <a:t>(3) Vsi ukrepi, ki so namenjeni zdravju in varstvu pri delu so strošek delodajalca, razen, kolikor gre za strošek, ki ga je delavec povzročil z malomarno in neodgovorno uporabo zaščitnih sredstev.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03247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8" y="1052736"/>
            <a:ext cx="748317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3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Bistvene </a:t>
            </a:r>
            <a:r>
              <a:rPr lang="sl-SI" dirty="0" smtClean="0"/>
              <a:t>razlike KP 2005 – KP 2015: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137025"/>
          </a:xfrm>
        </p:spPr>
        <p:txBody>
          <a:bodyPr/>
          <a:lstStyle/>
          <a:p>
            <a:r>
              <a:rPr lang="sl-SI" sz="2000" dirty="0" smtClean="0"/>
              <a:t>Po KP 2005 obvezno dodatno pokojninsko zavarovanje pomeni samo za beneficiran delovni staž, kot npr. rudarji, policisti. </a:t>
            </a:r>
          </a:p>
          <a:p>
            <a:r>
              <a:rPr lang="sl-SI" sz="2000" dirty="0" smtClean="0"/>
              <a:t>Po KP 2015 - </a:t>
            </a:r>
            <a:r>
              <a:rPr lang="sl-SI" sz="2000" b="1" u="sng" dirty="0"/>
              <a:t>Delodajalec prevzema sklepanje dodatnega pokojninskega zavarovanja</a:t>
            </a:r>
            <a:r>
              <a:rPr lang="sl-SI" sz="2000" b="1" u="sng" dirty="0" smtClean="0"/>
              <a:t>. </a:t>
            </a:r>
            <a:r>
              <a:rPr lang="sl-SI" sz="2000" dirty="0" smtClean="0"/>
              <a:t>Gre </a:t>
            </a:r>
            <a:r>
              <a:rPr lang="sl-SI" sz="2000" dirty="0"/>
              <a:t>za pogodbeno pravico zaposlenih in (prisilno) obvezo delodajalca. Naslov »varnost in </a:t>
            </a:r>
            <a:r>
              <a:rPr lang="sl-SI" sz="2000" dirty="0" smtClean="0"/>
              <a:t>zdravje </a:t>
            </a:r>
            <a:r>
              <a:rPr lang="sl-SI" sz="2000" dirty="0"/>
              <a:t>ne vpliva na vsebino člena.  Ker dodatnih o dodatnem pokojninskem zavarovanju v kolektivni pogodbi ni določb ni, veljajo pravila, ki urejajo </a:t>
            </a:r>
            <a:r>
              <a:rPr lang="sl-SI" sz="2000" dirty="0" smtClean="0"/>
              <a:t>DPZ, </a:t>
            </a:r>
            <a:r>
              <a:rPr lang="sl-SI" sz="2000" dirty="0"/>
              <a:t>se pravi po zakonu ZPIZ-2.</a:t>
            </a:r>
          </a:p>
          <a:p>
            <a:r>
              <a:rPr lang="sl-SI" sz="2000" dirty="0"/>
              <a:t>ZPIZ-2 pa </a:t>
            </a:r>
            <a:r>
              <a:rPr lang="sl-SI" sz="2000" dirty="0" smtClean="0"/>
              <a:t>določa:</a:t>
            </a:r>
            <a:endParaRPr lang="sl-SI" sz="2000" dirty="0"/>
          </a:p>
          <a:p>
            <a:pPr marL="0" indent="0">
              <a:buNone/>
            </a:pPr>
            <a:r>
              <a:rPr lang="sl-SI" sz="2000" dirty="0"/>
              <a:t>-    </a:t>
            </a:r>
            <a:r>
              <a:rPr lang="sl-SI" sz="2000" dirty="0" smtClean="0"/>
              <a:t>   Delodajalec </a:t>
            </a:r>
            <a:r>
              <a:rPr lang="sl-SI" sz="2000" dirty="0"/>
              <a:t>mora financirati premijo vsaj 20 EUR, 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-</a:t>
            </a:r>
            <a:r>
              <a:rPr lang="sl-SI" sz="2000" dirty="0"/>
              <a:t>       Da pogojevanje plačila premij z doplačilom  premij s strani zaposlenih ni več dovoljeno.</a:t>
            </a:r>
          </a:p>
          <a:p>
            <a:pPr marL="0" indent="0">
              <a:buNone/>
            </a:pPr>
            <a:r>
              <a:rPr lang="sl-SI" sz="2000" dirty="0"/>
              <a:t>-        Da se osebe, ki so manj kot 12 mesecev pri delodajalcu iz tega lahko izključijo.</a:t>
            </a:r>
          </a:p>
          <a:p>
            <a:pPr marL="0" indent="0">
              <a:buNone/>
            </a:pPr>
            <a:endParaRPr lang="sl-SI" sz="2000" b="1" u="sng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1964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KONTAKTI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Miroslav Ekart</a:t>
            </a:r>
          </a:p>
          <a:p>
            <a:pPr marL="0" indent="0">
              <a:buNone/>
            </a:pPr>
            <a:r>
              <a:rPr lang="sl-SI" dirty="0" err="1" smtClean="0">
                <a:hlinkClick r:id="rId2"/>
              </a:rPr>
              <a:t>ekart.miro@gmail.com</a:t>
            </a:r>
            <a:r>
              <a:rPr lang="sl-SI" dirty="0" smtClean="0"/>
              <a:t>, 051 308 499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Konkretne informacije, predloge in praktične rešitve pa lahko dobite pri: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Franci Gregorčič</a:t>
            </a:r>
          </a:p>
          <a:p>
            <a:pPr marL="0" indent="0">
              <a:buNone/>
            </a:pPr>
            <a:r>
              <a:rPr lang="sl-SI" dirty="0" err="1" smtClean="0">
                <a:hlinkClick r:id="rId3"/>
              </a:rPr>
              <a:t>franci.gregorcic@prva.net</a:t>
            </a:r>
            <a:r>
              <a:rPr lang="sl-SI" dirty="0" smtClean="0"/>
              <a:t>, 051 677 233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321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HVALA ZA VAŠO </a:t>
            </a:r>
            <a:r>
              <a:rPr lang="sl-SI" dirty="0" smtClean="0"/>
              <a:t>POZORNOST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962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6672"/>
            <a:ext cx="469632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948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6672"/>
            <a:ext cx="469632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0" y="2757927"/>
            <a:ext cx="7210510" cy="356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692696"/>
            <a:ext cx="8640960" cy="85496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Državni pokojninski sistem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Razmerje med zaposlenimi in upokojenci</a:t>
            </a:r>
            <a:endParaRPr kumimoji="0" lang="sl-SI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115616" y="6237312"/>
            <a:ext cx="5277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Vir: ZPIZ</a:t>
            </a:r>
            <a:endParaRPr kumimoji="0" lang="sl-SI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2074584"/>
            <a:ext cx="4608512" cy="340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otnik 5"/>
          <p:cNvSpPr/>
          <p:nvPr/>
        </p:nvSpPr>
        <p:spPr>
          <a:xfrm>
            <a:off x="1259632" y="558924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>
                <a:latin typeface="Trebuchet MS" pitchFamily="34" charset="0"/>
              </a:rPr>
              <a:t>Trenutno razmerje je 1,37 : 1</a:t>
            </a:r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388" y="765175"/>
          <a:ext cx="871296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sl-SI" sz="2200" b="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Prikaz financiranja državnih</a:t>
                      </a:r>
                      <a:r>
                        <a:rPr lang="sl-SI" sz="2200" b="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 pokojnin in transferjev iz proračuna</a:t>
                      </a:r>
                      <a:endParaRPr lang="sl-SI" sz="2200" b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0113" y="6237288"/>
          <a:ext cx="712879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792"/>
              </a:tblGrid>
              <a:tr h="432048">
                <a:tc>
                  <a:txBody>
                    <a:bodyPr/>
                    <a:lstStyle/>
                    <a:p>
                      <a:r>
                        <a:rPr lang="sl-SI" sz="1100" b="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Vir:</a:t>
                      </a:r>
                      <a:r>
                        <a:rPr lang="sl-SI" sz="1100" b="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 Dnevnik, Luknja v pokojninski blagajni se bliža dvema milijardama evrov, 26. 6. 2013</a:t>
                      </a:r>
                      <a:endParaRPr lang="sl-SI" sz="1100" b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graf Dnevnik_Struktura prihodkov ZPIZ_27.6.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911212" cy="468787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Zadnji podatki ZPIZ  - december 2015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827584" y="2060848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000" b="1" dirty="0" smtClean="0">
                <a:latin typeface="Trebuchet MS" pitchFamily="34" charset="0"/>
              </a:rPr>
              <a:t>840.000 </a:t>
            </a:r>
            <a:r>
              <a:rPr lang="sl-SI" sz="2000" b="1" dirty="0">
                <a:latin typeface="Trebuchet MS" pitchFamily="34" charset="0"/>
              </a:rPr>
              <a:t>zavarovancev  in 614.000 </a:t>
            </a:r>
            <a:r>
              <a:rPr lang="sl-SI" sz="2000" b="1" dirty="0" smtClean="0">
                <a:latin typeface="Trebuchet MS" pitchFamily="34" charset="0"/>
              </a:rPr>
              <a:t>upokojencev</a:t>
            </a:r>
          </a:p>
          <a:p>
            <a:pPr marL="285750" indent="-285750">
              <a:buFont typeface="Arial" pitchFamily="34" charset="0"/>
              <a:buChar char="•"/>
            </a:pPr>
            <a:endParaRPr lang="sl-SI" sz="2000" b="1" dirty="0" smtClean="0"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l-SI" sz="2000" b="1" dirty="0" smtClean="0">
                <a:latin typeface="Trebuchet MS" pitchFamily="34" charset="0"/>
              </a:rPr>
              <a:t>2006 je bilo 511.000 upokojencev</a:t>
            </a:r>
          </a:p>
          <a:p>
            <a:pPr marL="285750" indent="-285750">
              <a:buFont typeface="Arial" pitchFamily="34" charset="0"/>
              <a:buChar char="•"/>
            </a:pPr>
            <a:endParaRPr lang="sl-SI" sz="2000" b="1" dirty="0"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l-SI" sz="2000" b="1" dirty="0" smtClean="0">
                <a:latin typeface="Trebuchet MS" pitchFamily="34" charset="0"/>
              </a:rPr>
              <a:t>Povprečna neto pokojnina 561 EUR</a:t>
            </a:r>
          </a:p>
          <a:p>
            <a:pPr marL="285750" indent="-285750">
              <a:buFont typeface="Arial" pitchFamily="34" charset="0"/>
              <a:buChar char="•"/>
            </a:pPr>
            <a:endParaRPr lang="sl-SI" sz="2000" b="1" dirty="0" smtClean="0"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l-SI" sz="2000" b="1" dirty="0" smtClean="0">
                <a:latin typeface="Trebuchet MS" pitchFamily="34" charset="0"/>
              </a:rPr>
              <a:t>Povprečna starostna pokojnina 609 EUR 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224343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7011"/>
            <a:ext cx="7388869" cy="563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6381328"/>
            <a:ext cx="20858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b="1" dirty="0" smtClean="0">
                <a:latin typeface="Trebuchet MS" pitchFamily="34" charset="0"/>
              </a:rPr>
              <a:t>Slika: članek Finance, 9.3.2015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278065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ačrt po meri">
  <a:themeElements>
    <a:clrScheme name="2_Načrt po me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Načrt po me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ačrt po me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ačrt po me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ačrt po me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ačrt po me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ačrt po me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ačrt po me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ačrt po me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ačrt po me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ačrt po me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ačrt po me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ačrt po me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ačrt po me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ačrt po meri">
  <a:themeElements>
    <a:clrScheme name="Načrt po me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črt po me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črt po me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8213</TotalTime>
  <Words>1204</Words>
  <Application>Microsoft Office PowerPoint</Application>
  <PresentationFormat>On-screen Show (4:3)</PresentationFormat>
  <Paragraphs>223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2_Načrt po meri</vt:lpstr>
      <vt:lpstr>Načrt po meri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Zadnji podatki ZPIZ  - december 2015</vt:lpstr>
      <vt:lpstr>PowerPoint Presentation</vt:lpstr>
      <vt:lpstr>PROSTOVOLJNO DODATNO POKOJNINSKO ZAVAROVANJE (PDPZ)</vt:lpstr>
      <vt:lpstr>Kaj je dodatno pokojninsko varčevanje?</vt:lpstr>
      <vt:lpstr>Osebni račun</vt:lpstr>
      <vt:lpstr>Plačevanje premij</vt:lpstr>
      <vt:lpstr>Davčne olajšave - omejitve</vt:lpstr>
      <vt:lpstr>Izvajalci – ponudniki, stanje 31.12.2014</vt:lpstr>
      <vt:lpstr>Kolektivno dodatno pokojninsko zavarovanje</vt:lpstr>
      <vt:lpstr>Primerjava: DPZ ali povišanje plače za 50 EUR</vt:lpstr>
      <vt:lpstr>IZPLAČILA</vt:lpstr>
      <vt:lpstr>PRAKTIČNE IZKUŠNJE</vt:lpstr>
      <vt:lpstr>Postopki sklenitev pogodbe</vt:lpstr>
      <vt:lpstr>Individualno PDPZ- davčna olajšava</vt:lpstr>
      <vt:lpstr>PowerPoint Presentation</vt:lpstr>
      <vt:lpstr>NALOŽBE POKOJNINSKINSKIH SKLADOV do 2015</vt:lpstr>
      <vt:lpstr>NOVOST: SKLADI ŽIVLJENJSKEGA CIKLA OD 2016 (primer PRVE OSEBNE ZAVAROVALNICE)</vt:lpstr>
      <vt:lpstr>SKLADI ŽIVLJENJSKEGA CIKLA  V PRVI OSEBNI ZAVAROVALNICI </vt:lpstr>
      <vt:lpstr>PowerPoint Presentation</vt:lpstr>
      <vt:lpstr>SIMULACIJA VARČEVANJA V OBEH SISTEMIH (primer PRVE OSEBNE ZAVAROVALNICE)</vt:lpstr>
      <vt:lpstr>Kolektivna pogodba komunalnih dejavnosti UL 94/2005</vt:lpstr>
      <vt:lpstr>Nova Kolektivna pogodba komunalnih dejavnosti UL 43/2015</vt:lpstr>
      <vt:lpstr>Bistvene razlike KP 2005 – KP 2015: </vt:lpstr>
      <vt:lpstr>KONTAKTI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mmm</cp:lastModifiedBy>
  <cp:revision>157</cp:revision>
  <cp:lastPrinted>2016-03-17T21:56:28Z</cp:lastPrinted>
  <dcterms:created xsi:type="dcterms:W3CDTF">2010-08-05T11:46:58Z</dcterms:created>
  <dcterms:modified xsi:type="dcterms:W3CDTF">2016-03-18T05:13:13Z</dcterms:modified>
</cp:coreProperties>
</file>